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7" r:id="rId5"/>
    <p:sldId id="258" r:id="rId6"/>
    <p:sldId id="261" r:id="rId7"/>
    <p:sldId id="259" r:id="rId8"/>
    <p:sldId id="260" r:id="rId9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541C2F-F235-492F-94EA-4133044BBEA0}" v="5" dt="2024-12-04T21:08:04.2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28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265" y="6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55F2465-6267-931F-CA57-7868B11C61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B635E5-73C6-0AD9-299F-38976917E9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126414A-FD27-4EA2-85AF-FFFBC9CB9C9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116536-AEB3-ADBD-9B40-B4E290E6D1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8347BC-3996-BFFD-5862-FA5D5F0C3E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E48979D-82F7-4472-AAF8-E5577B487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08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1CA5BA2-7830-46A5-8B5F-887C40FE4249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8586A77-5999-43A0-9F30-B1784984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86A77-5999-43A0-9F30-B178498404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4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86A77-5999-43A0-9F30-B178498404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15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86A77-5999-43A0-9F30-B178498404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57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86A77-5999-43A0-9F30-B178498404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19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0AC13A2-4867-25BF-4522-4C1471144557}"/>
              </a:ext>
            </a:extLst>
          </p:cNvPr>
          <p:cNvSpPr/>
          <p:nvPr userDrawn="1"/>
        </p:nvSpPr>
        <p:spPr>
          <a:xfrm>
            <a:off x="0" y="5925574"/>
            <a:ext cx="12192000" cy="932426"/>
          </a:xfrm>
          <a:prstGeom prst="rect">
            <a:avLst/>
          </a:prstGeom>
          <a:gradFill flip="none" rotWithShape="1">
            <a:gsLst>
              <a:gs pos="3000">
                <a:schemeClr val="tx1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4" name="Picture 13" descr="A child wearing headphones and holding a phone&#10;&#10;Description automatically generated">
            <a:extLst>
              <a:ext uri="{FF2B5EF4-FFF2-40B4-BE49-F238E27FC236}">
                <a16:creationId xmlns:a16="http://schemas.microsoft.com/office/drawing/2014/main" id="{CEE5EBCE-F487-FFFE-397F-9DD3C6B8C5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7"/>
          <a:stretch/>
        </p:blipFill>
        <p:spPr>
          <a:xfrm>
            <a:off x="0" y="0"/>
            <a:ext cx="12192000" cy="5925574"/>
          </a:xfrm>
          <a:prstGeom prst="rect">
            <a:avLst/>
          </a:prstGeom>
        </p:spPr>
      </p:pic>
      <p:pic>
        <p:nvPicPr>
          <p:cNvPr id="16" name="Picture 1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8E62BBCB-A9E0-6BA8-0846-F3D819C5D2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363" y="4307083"/>
            <a:ext cx="2389637" cy="161849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6D5C8E1C-48F6-4EB7-44DC-8E78BA9A8E64}"/>
              </a:ext>
            </a:extLst>
          </p:cNvPr>
          <p:cNvSpPr txBox="1">
            <a:spLocks/>
          </p:cNvSpPr>
          <p:nvPr userDrawn="1"/>
        </p:nvSpPr>
        <p:spPr>
          <a:xfrm>
            <a:off x="10290412" y="6276327"/>
            <a:ext cx="1257376" cy="3920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1"/>
                </a:solidFill>
                <a:latin typeface="Afacad" pitchFamily="2" charset="0"/>
                <a:cs typeface="Afacad" pitchFamily="2" charset="0"/>
              </a:rPr>
              <a:t>x/xx/</a:t>
            </a:r>
            <a:r>
              <a:rPr lang="en-US" dirty="0" err="1">
                <a:solidFill>
                  <a:schemeClr val="bg1"/>
                </a:solidFill>
                <a:latin typeface="Afacad" pitchFamily="2" charset="0"/>
                <a:cs typeface="Afacad" pitchFamily="2" charset="0"/>
              </a:rPr>
              <a:t>xxxx</a:t>
            </a:r>
            <a:endParaRPr lang="en-US" dirty="0">
              <a:solidFill>
                <a:schemeClr val="bg1"/>
              </a:solidFill>
              <a:latin typeface="Afacad" pitchFamily="2" charset="0"/>
              <a:cs typeface="Afacad" pitchFamily="2" charset="0"/>
            </a:endParaRPr>
          </a:p>
        </p:txBody>
      </p:sp>
      <p:pic>
        <p:nvPicPr>
          <p:cNvPr id="19" name="Picture 18" descr="A blue lines in the sky&#10;&#10;Description automatically generated with medium confidence">
            <a:extLst>
              <a:ext uri="{FF2B5EF4-FFF2-40B4-BE49-F238E27FC236}">
                <a16:creationId xmlns:a16="http://schemas.microsoft.com/office/drawing/2014/main" id="{CD178262-112A-AB1E-8D95-50195CC33A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0" r="7092"/>
          <a:stretch/>
        </p:blipFill>
        <p:spPr>
          <a:xfrm>
            <a:off x="0" y="1877465"/>
            <a:ext cx="12192000" cy="42092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5EAB41-4047-5D20-ADF4-F038D4B44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12" y="5729005"/>
            <a:ext cx="10515600" cy="13255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2754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2EF45-51A2-A975-7FE3-3542CAE64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40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A10010-68D2-8591-27E9-1B731B9800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0925" y="0"/>
            <a:ext cx="5641075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6E0B4-5FA1-890B-B325-AC16AF98A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7340" y="2057400"/>
            <a:ext cx="5332140" cy="3429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green and black text&#10;&#10;Description automatically generated">
            <a:extLst>
              <a:ext uri="{FF2B5EF4-FFF2-40B4-BE49-F238E27FC236}">
                <a16:creationId xmlns:a16="http://schemas.microsoft.com/office/drawing/2014/main" id="{F5AA3F33-8C51-7346-42FF-034A15AFE7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40" y="5870576"/>
            <a:ext cx="915458" cy="62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97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60719-59D4-4FCC-6076-3AAB71F29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9F7DF-5CE6-FD1C-CC48-D3E157CE0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35999-0CA3-4813-006B-F257A655B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9A00-AE99-49DD-A369-35CB891FC919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85AC5-865A-C5CD-2FF5-FFCF14E57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B941D-1450-CD44-A965-6806E5B25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B2EE-3440-4B34-AADD-59FC3DE18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71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4F7FB-31F8-F8F0-1F0A-97D7A6D65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A53D5-14AD-FDBA-6C98-0DCEA8F15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89B65-210C-655B-7802-4B31DCB53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9A00-AE99-49DD-A369-35CB891FC919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94E36-3847-98A5-E5AF-D12D23840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A1B74-6A99-0F08-3BD9-AD508C172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B2EE-3440-4B34-AADD-59FC3DE18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15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94CDA-61BA-6FFA-F5AA-65E213468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53431-157E-6F6E-B5DB-01F40DE31B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BBF7A-4769-291A-2B74-80AEB3E64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32269A-4BE7-7DE8-3B59-70155487E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9A00-AE99-49DD-A369-35CB891FC919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0DFC3-1376-DE9C-6C46-CEDC3B01C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6646A5-3B9C-3D38-F311-50662E4B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B2EE-3440-4B34-AADD-59FC3DE18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42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235C6-FE80-161B-6D87-7D8793972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5CBE3-D9A8-CB67-B6EE-CFCE6B876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533A8D-A875-A904-5F41-360060BCF3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EF6654-25E6-610D-D6E6-C68A3D2F66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7A306E-3FCE-91D4-129C-2D87294FD1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FF2DB6-3B80-C84C-C16E-5B9E0F4A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9A00-AE99-49DD-A369-35CB891FC919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06CFAA-AEF0-5DFB-9F6C-BCE63FDB1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1CB56D-9755-114F-F793-76EB6BD51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B2EE-3440-4B34-AADD-59FC3DE18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23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B6EE3-C22A-5C32-10CB-A0CF51687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F95F2-1ED4-75E5-1F9D-761D3F885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5B1947-29B5-CA23-460A-2F7A2DCF7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E9CC2E-D946-B55D-B9C5-CE788B12F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9A00-AE99-49DD-A369-35CB891FC919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22FCCC-D449-D706-D102-F0D69C5EC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B80BE9-5F79-9241-F42B-7FA70732A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B2EE-3440-4B34-AADD-59FC3DE183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0D3078-EC74-F30A-BB36-F3FF794F1F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38799" y="2971799"/>
            <a:ext cx="962167" cy="999699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569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498F-7C4B-000A-D146-09B5DB3D1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B2EE-3440-4B34-AADD-59FC3DE1832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green and black text&#10;&#10;Description automatically generated">
            <a:extLst>
              <a:ext uri="{FF2B5EF4-FFF2-40B4-BE49-F238E27FC236}">
                <a16:creationId xmlns:a16="http://schemas.microsoft.com/office/drawing/2014/main" id="{3B447FC8-47E5-8E47-CB6C-77C89956CF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40" y="5870576"/>
            <a:ext cx="915458" cy="62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05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7F7C7C-CCD1-20D6-A4C8-5AF5B2E0C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9A00-AE99-49DD-A369-35CB891FC919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DC511-24CA-BA2F-DF8F-2CC4DCB5B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498F-7C4B-000A-D146-09B5DB3D1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B2EE-3440-4B34-AADD-59FC3DE18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51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3A29C0-64AE-3D4A-4274-5839EC1B10FA}"/>
              </a:ext>
            </a:extLst>
          </p:cNvPr>
          <p:cNvSpPr/>
          <p:nvPr userDrawn="1"/>
        </p:nvSpPr>
        <p:spPr>
          <a:xfrm rot="5400000">
            <a:off x="3414581" y="-3414583"/>
            <a:ext cx="5362835" cy="12191999"/>
          </a:xfrm>
          <a:prstGeom prst="rect">
            <a:avLst/>
          </a:prstGeom>
          <a:solidFill>
            <a:srgbClr val="0467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D25320-6473-70FE-D877-9C52E68A9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530" y="1495166"/>
            <a:ext cx="10751682" cy="23066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C63D191-83E7-22CC-75F2-FA2CB22F9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530" y="4110346"/>
            <a:ext cx="10751682" cy="986194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E6E6E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826A1AB-A9BC-E862-BC0A-B9D598707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301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32323"/>
                </a:solidFill>
              </a:defRPr>
            </a:lvl1pPr>
          </a:lstStyle>
          <a:p>
            <a:fld id="{C54E13DF-55A9-455E-AB45-01B5E1C154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4CAFA181-3B94-D4DE-17A4-F884FF8519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30" y="5753100"/>
            <a:ext cx="1109306" cy="75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50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D05E8-480D-935C-6F24-B59C8943F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4358" y="595100"/>
            <a:ext cx="5993642" cy="143159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82341B-53EF-67B8-A220-A9415B8C2E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4356" y="2224585"/>
            <a:ext cx="5993643" cy="303321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A4063-0463-C680-CCAA-D00BF2B32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9A00-AE99-49DD-A369-35CB891FC919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66EFAF-E429-6B72-5CF7-E99AE40135D4}"/>
              </a:ext>
            </a:extLst>
          </p:cNvPr>
          <p:cNvSpPr/>
          <p:nvPr userDrawn="1"/>
        </p:nvSpPr>
        <p:spPr>
          <a:xfrm>
            <a:off x="1" y="0"/>
            <a:ext cx="3932238" cy="6858000"/>
          </a:xfrm>
          <a:prstGeom prst="rect">
            <a:avLst/>
          </a:prstGeom>
          <a:gradFill flip="none" rotWithShape="1">
            <a:gsLst>
              <a:gs pos="3000">
                <a:schemeClr val="tx1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6" name="Picture 15" descr="A green and black text&#10;&#10;Description automatically generated">
            <a:extLst>
              <a:ext uri="{FF2B5EF4-FFF2-40B4-BE49-F238E27FC236}">
                <a16:creationId xmlns:a16="http://schemas.microsoft.com/office/drawing/2014/main" id="{406EDE29-39DA-6D3E-CBFF-FCF891730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093" y="5870576"/>
            <a:ext cx="915458" cy="62329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22F1599-2AB5-770A-39ED-01444A068DEF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43468" y="2388158"/>
            <a:ext cx="3176110" cy="365125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Afacad" pitchFamily="2" charset="0"/>
                <a:cs typeface="Afaca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4CEF5B9-CD25-AD6B-CA85-7FBE1099A553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43468" y="1456834"/>
            <a:ext cx="3176110" cy="767751"/>
          </a:xfrm>
        </p:spPr>
        <p:txBody>
          <a:bodyPr anchor="b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Afacad" pitchFamily="2" charset="0"/>
                <a:cs typeface="Afaca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2400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89841B-E05A-E68A-62A7-010B5C001EC8}"/>
              </a:ext>
            </a:extLst>
          </p:cNvPr>
          <p:cNvSpPr/>
          <p:nvPr userDrawn="1"/>
        </p:nvSpPr>
        <p:spPr>
          <a:xfrm rot="5400000">
            <a:off x="-381002" y="381000"/>
            <a:ext cx="6858002" cy="6096000"/>
          </a:xfrm>
          <a:prstGeom prst="rect">
            <a:avLst/>
          </a:prstGeom>
          <a:solidFill>
            <a:srgbClr val="0467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AE5408-6E92-786B-A5AB-F51CE4A94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789" y="2203949"/>
            <a:ext cx="4635059" cy="11946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ABD5A77-200E-FCCF-0679-1727080F1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788" y="3599532"/>
            <a:ext cx="4635060" cy="56171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CDF79"/>
                </a:solidFill>
                <a:latin typeface="Avenir Next LT Pro" panose="020B05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E58A705-3955-9321-7E37-1B59682F5B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06951" y="1822491"/>
            <a:ext cx="4669261" cy="56171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467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0341FBC3-128C-BB15-97DE-77590C014F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06951" y="2566857"/>
            <a:ext cx="4669261" cy="36101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FF52530-FDB8-D184-924A-9A431F8962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3301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32323"/>
                </a:solidFill>
              </a:defRPr>
            </a:lvl1pPr>
          </a:lstStyle>
          <a:p>
            <a:fld id="{C54E13DF-55A9-455E-AB45-01B5E1C15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85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E849831-ED1D-C492-DD8C-044E69FF82CD}"/>
              </a:ext>
            </a:extLst>
          </p:cNvPr>
          <p:cNvSpPr/>
          <p:nvPr userDrawn="1"/>
        </p:nvSpPr>
        <p:spPr>
          <a:xfrm rot="5400000">
            <a:off x="629622" y="-629622"/>
            <a:ext cx="6858002" cy="8117246"/>
          </a:xfrm>
          <a:prstGeom prst="rect">
            <a:avLst/>
          </a:prstGeom>
          <a:solidFill>
            <a:srgbClr val="0467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707566-B95C-AD30-2B5C-04EB97BA4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4" y="768350"/>
            <a:ext cx="6661862" cy="3554414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DADA5A7-8900-BC1D-E385-20919D226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549" y="4547287"/>
            <a:ext cx="6655513" cy="1542364"/>
          </a:xfrm>
        </p:spPr>
        <p:txBody>
          <a:bodyPr/>
          <a:lstStyle>
            <a:lvl1pPr marL="0" indent="0">
              <a:buNone/>
              <a:defRPr sz="2400">
                <a:solidFill>
                  <a:srgbClr val="E6E6E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EB1BC3F-7EDA-781A-5325-FCA7A9CA7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301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32323"/>
                </a:solidFill>
              </a:defRPr>
            </a:lvl1pPr>
          </a:lstStyle>
          <a:p>
            <a:fld id="{C54E13DF-55A9-455E-AB45-01B5E1C154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BEAE1F86-0D00-E0E0-5913-BA7ABBCB4B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7244" y="0"/>
            <a:ext cx="4075112" cy="6858000"/>
          </a:xfrm>
        </p:spPr>
        <p:txBody>
          <a:bodyPr/>
          <a:lstStyle>
            <a:lvl1pPr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87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07731B-DAC5-8CB5-9A4B-A327C6139B56}"/>
              </a:ext>
            </a:extLst>
          </p:cNvPr>
          <p:cNvSpPr/>
          <p:nvPr userDrawn="1"/>
        </p:nvSpPr>
        <p:spPr>
          <a:xfrm>
            <a:off x="0" y="0"/>
            <a:ext cx="4905153" cy="6858000"/>
          </a:xfrm>
          <a:prstGeom prst="rect">
            <a:avLst/>
          </a:prstGeom>
          <a:solidFill>
            <a:srgbClr val="0467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96079F-7107-FD5C-65A2-F8F015552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788" y="457200"/>
            <a:ext cx="3473438" cy="1414849"/>
          </a:xfrm>
        </p:spPr>
        <p:txBody>
          <a:bodyPr anchor="b"/>
          <a:lstStyle>
            <a:lvl1pPr>
              <a:defRPr sz="3200">
                <a:solidFill>
                  <a:srgbClr val="1CDF7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0704FF2-0EE5-939A-EE79-114CEFC3F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5788" y="2057400"/>
            <a:ext cx="3473438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E6E6E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4B9809A-A862-85C0-F005-DFFF0559A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301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32323"/>
                </a:solidFill>
              </a:defRPr>
            </a:lvl1pPr>
          </a:lstStyle>
          <a:p>
            <a:fld id="{C54E13DF-55A9-455E-AB45-01B5E1C154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48D2F97-1430-A8E1-C454-721C970A4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0940" y="802256"/>
            <a:ext cx="5829301" cy="505879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1485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90755FA-F886-A6B2-40EA-5D3203174476}"/>
              </a:ext>
            </a:extLst>
          </p:cNvPr>
          <p:cNvSpPr/>
          <p:nvPr userDrawn="1"/>
        </p:nvSpPr>
        <p:spPr>
          <a:xfrm>
            <a:off x="0" y="5890136"/>
            <a:ext cx="12192000" cy="967863"/>
          </a:xfrm>
          <a:prstGeom prst="rect">
            <a:avLst/>
          </a:prstGeom>
          <a:gradFill flip="none" rotWithShape="1">
            <a:gsLst>
              <a:gs pos="3000">
                <a:schemeClr val="tx1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AE9975-CD7C-597B-9BB9-DBBF039DE5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484" y="6081769"/>
            <a:ext cx="915458" cy="6200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CE365D-53B5-2151-E042-113BD8AF7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7C9B2AA-1395-FDD3-7ACA-E7CFCDD59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690688"/>
            <a:ext cx="5993643" cy="277390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6721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7004D9-5400-25E9-A238-6EA73BC8A64E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0467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D3AF65-E316-8ADF-D992-42BF23B90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789" y="363920"/>
            <a:ext cx="10760424" cy="1325562"/>
          </a:xfrm>
        </p:spPr>
        <p:txBody>
          <a:bodyPr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203671-6D75-77C4-0562-DF591018C9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788" y="1825626"/>
            <a:ext cx="5268304" cy="3870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4CF9E4D-3D81-4D90-3B23-F9E7D06A4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7908" y="1825626"/>
            <a:ext cx="5268304" cy="3870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D2D6A0B-4871-3FAA-1198-7E3F6FCFD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301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32323"/>
                </a:solidFill>
              </a:defRPr>
            </a:lvl1pPr>
          </a:lstStyle>
          <a:p>
            <a:fld id="{C54E13DF-55A9-455E-AB45-01B5E1C154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BD5FD985-EA34-FAC1-BB4C-A7004CCF92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30" y="5753100"/>
            <a:ext cx="1109306" cy="75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0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AEF793C-86A3-963C-BC11-4211E5A21CBB}"/>
              </a:ext>
            </a:extLst>
          </p:cNvPr>
          <p:cNvSpPr/>
          <p:nvPr userDrawn="1"/>
        </p:nvSpPr>
        <p:spPr>
          <a:xfrm>
            <a:off x="0" y="0"/>
            <a:ext cx="12192000" cy="1689482"/>
          </a:xfrm>
          <a:prstGeom prst="rect">
            <a:avLst/>
          </a:prstGeom>
          <a:gradFill flip="none" rotWithShape="1">
            <a:gsLst>
              <a:gs pos="100000">
                <a:srgbClr val="BBDFCC"/>
              </a:gs>
              <a:gs pos="50000">
                <a:srgbClr val="16C268"/>
              </a:gs>
              <a:gs pos="0">
                <a:srgbClr val="04673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AC86F8-DFF4-776E-7D52-FB3DF692D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789" y="363920"/>
            <a:ext cx="10760424" cy="1325562"/>
          </a:xfrm>
        </p:spPr>
        <p:txBody>
          <a:bodyPr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C8153E-5FE8-1B72-54C7-178941D6DA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788" y="1825626"/>
            <a:ext cx="5268304" cy="3870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63620F1-BE42-C7F0-1829-DD1337715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7908" y="1825626"/>
            <a:ext cx="5268304" cy="3870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F1304C7-82C4-2278-3358-A5A6FFC6E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301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32323"/>
                </a:solidFill>
              </a:defRPr>
            </a:lvl1pPr>
          </a:lstStyle>
          <a:p>
            <a:fld id="{C54E13DF-55A9-455E-AB45-01B5E1C154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DF258AAD-724B-C2B4-C88D-624763146B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30" y="5753100"/>
            <a:ext cx="1109306" cy="75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8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3CA42-E09D-77F4-DCF8-8F59A84B1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49CFC-F502-B567-6CC8-4FE0726A8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96C8B-812B-F837-4574-932C5ECBC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Afacad" pitchFamily="2" charset="0"/>
                <a:cs typeface="Afacad" pitchFamily="2" charset="0"/>
              </a:defRPr>
            </a:lvl1pPr>
          </a:lstStyle>
          <a:p>
            <a:fld id="{11B79A00-AE99-49DD-A369-35CB891FC91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7028C-637F-AE92-0C22-9AAF79AF07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Afacad" pitchFamily="2" charset="0"/>
                <a:cs typeface="Afacad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4FB1C-38A5-F315-3953-307765A5C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Afacad" pitchFamily="2" charset="0"/>
                <a:cs typeface="Afacad" pitchFamily="2" charset="0"/>
              </a:defRPr>
            </a:lvl1pPr>
          </a:lstStyle>
          <a:p>
            <a:fld id="{2509B2EE-3440-4B34-AADD-59FC3DE183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5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63" r:id="rId4"/>
    <p:sldLayoutId id="2147483662" r:id="rId5"/>
    <p:sldLayoutId id="2147483664" r:id="rId6"/>
    <p:sldLayoutId id="2147483654" r:id="rId7"/>
    <p:sldLayoutId id="2147483665" r:id="rId8"/>
    <p:sldLayoutId id="2147483666" r:id="rId9"/>
    <p:sldLayoutId id="2147483657" r:id="rId10"/>
    <p:sldLayoutId id="2147483650" r:id="rId11"/>
    <p:sldLayoutId id="2147483651" r:id="rId12"/>
    <p:sldLayoutId id="2147483652" r:id="rId13"/>
    <p:sldLayoutId id="2147483653" r:id="rId14"/>
    <p:sldLayoutId id="2147483656" r:id="rId15"/>
    <p:sldLayoutId id="2147483655" r:id="rId16"/>
    <p:sldLayoutId id="21474836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facad" pitchFamily="2" charset="0"/>
          <a:ea typeface="+mj-ea"/>
          <a:cs typeface="Afacad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facad" pitchFamily="2" charset="0"/>
          <a:ea typeface="+mn-ea"/>
          <a:cs typeface="Afacad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facad" pitchFamily="2" charset="0"/>
          <a:ea typeface="+mn-ea"/>
          <a:cs typeface="Afacad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facad" pitchFamily="2" charset="0"/>
          <a:ea typeface="+mn-ea"/>
          <a:cs typeface="Afacad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facad" pitchFamily="2" charset="0"/>
          <a:ea typeface="+mn-ea"/>
          <a:cs typeface="Afacad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facad" pitchFamily="2" charset="0"/>
          <a:ea typeface="+mn-ea"/>
          <a:cs typeface="Afacad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D3800E8-2533-1635-FBDC-A2C07D88AE86}"/>
              </a:ext>
            </a:extLst>
          </p:cNvPr>
          <p:cNvSpPr/>
          <p:nvPr/>
        </p:nvSpPr>
        <p:spPr>
          <a:xfrm>
            <a:off x="0" y="5925574"/>
            <a:ext cx="12192000" cy="932426"/>
          </a:xfrm>
          <a:prstGeom prst="rect">
            <a:avLst/>
          </a:prstGeom>
          <a:gradFill flip="none" rotWithShape="1">
            <a:gsLst>
              <a:gs pos="3000">
                <a:schemeClr val="tx1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5" name="Picture 4" descr="A child wearing headphones and holding a phone&#10;&#10;Description automatically generated">
            <a:extLst>
              <a:ext uri="{FF2B5EF4-FFF2-40B4-BE49-F238E27FC236}">
                <a16:creationId xmlns:a16="http://schemas.microsoft.com/office/drawing/2014/main" id="{B4AA57CA-145A-452F-67FC-380614BCA9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7"/>
          <a:stretch/>
        </p:blipFill>
        <p:spPr>
          <a:xfrm>
            <a:off x="0" y="0"/>
            <a:ext cx="12192000" cy="5925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94B84C-ED5D-3695-C659-747D357FC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Afacad" pitchFamily="2" charset="0"/>
                <a:cs typeface="Afacad" pitchFamily="2" charset="0"/>
              </a:rPr>
              <a:t>Free, 24/7 Support for Washington Youth</a:t>
            </a:r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09292B9-4128-E341-79A1-3F27E58650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363" y="4307083"/>
            <a:ext cx="2389637" cy="1618491"/>
          </a:xfrm>
          <a:prstGeom prst="rect">
            <a:avLst/>
          </a:prstGeom>
        </p:spPr>
      </p:pic>
      <p:pic>
        <p:nvPicPr>
          <p:cNvPr id="4" name="Picture 3" descr="A blue lines in the sky&#10;&#10;Description automatically generated with medium confidence">
            <a:extLst>
              <a:ext uri="{FF2B5EF4-FFF2-40B4-BE49-F238E27FC236}">
                <a16:creationId xmlns:a16="http://schemas.microsoft.com/office/drawing/2014/main" id="{9E44C587-CCB1-5F34-7437-4857F004E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0" r="7092"/>
          <a:stretch/>
        </p:blipFill>
        <p:spPr>
          <a:xfrm>
            <a:off x="0" y="1877465"/>
            <a:ext cx="12192000" cy="420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60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and black text&#10;&#10;Description automatically generated">
            <a:extLst>
              <a:ext uri="{FF2B5EF4-FFF2-40B4-BE49-F238E27FC236}">
                <a16:creationId xmlns:a16="http://schemas.microsoft.com/office/drawing/2014/main" id="{EBE2D168-3985-AE8E-182D-FBAB8FE5F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093" y="5870576"/>
            <a:ext cx="915458" cy="6232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AF0DDAE-6057-2C13-02D0-F350CAAAEF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4357" y="1207008"/>
            <a:ext cx="5795524" cy="4544568"/>
          </a:xfrm>
        </p:spPr>
        <p:txBody>
          <a:bodyPr>
            <a:noAutofit/>
          </a:bodyPr>
          <a:lstStyle/>
          <a:p>
            <a:pPr algn="l" rtl="0" fontAlgn="base">
              <a:spcAft>
                <a:spcPts val="600"/>
              </a:spcAft>
            </a:pPr>
            <a:r>
              <a:rPr lang="en-US" sz="27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24/7 helpline for Washington youth</a:t>
            </a:r>
            <a:r>
              <a:rPr lang="en-US" sz="27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connecting them to support for mental health, bullying, anxiety, and more.</a:t>
            </a:r>
            <a:r>
              <a:rPr lang="en-US" sz="2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algn="l" rtl="0" fontAlgn="base">
              <a:spcAft>
                <a:spcPts val="600"/>
              </a:spcAft>
            </a:pPr>
            <a:r>
              <a:rPr lang="en-US" sz="27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Accessible many ways</a:t>
            </a:r>
            <a:r>
              <a:rPr lang="en-US" sz="27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whether via phone, text, online, or the </a:t>
            </a:r>
            <a:r>
              <a:rPr lang="en-US" sz="2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HearMeWA</a:t>
            </a:r>
            <a:r>
              <a:rPr lang="en-US" sz="2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app.</a:t>
            </a:r>
            <a:r>
              <a:rPr lang="en-US" sz="2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algn="l" rtl="0" fontAlgn="base">
              <a:spcAft>
                <a:spcPts val="600"/>
              </a:spcAft>
            </a:pPr>
            <a:r>
              <a:rPr lang="en-US" sz="27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Anonymity for those who seek it</a:t>
            </a:r>
            <a:r>
              <a:rPr lang="en-US" sz="27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Youth can reach out without sharing personal details, offering a safe space to open up.</a:t>
            </a:r>
            <a:endParaRPr lang="en-US" sz="27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66E45E-AB4B-C3D9-C47A-B0FC487A3B04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343468" y="694944"/>
            <a:ext cx="3176110" cy="1529641"/>
          </a:xfrm>
        </p:spPr>
        <p:txBody>
          <a:bodyPr>
            <a:noAutofit/>
          </a:bodyPr>
          <a:lstStyle/>
          <a:p>
            <a:r>
              <a:rPr lang="en-US" dirty="0"/>
              <a:t>What is</a:t>
            </a:r>
            <a:br>
              <a:rPr lang="en-US" dirty="0"/>
            </a:br>
            <a:r>
              <a:rPr lang="en-US" dirty="0" err="1"/>
              <a:t>HearMeWA</a:t>
            </a:r>
            <a:r>
              <a:rPr lang="en-US" dirty="0"/>
              <a:t>?</a:t>
            </a:r>
          </a:p>
        </p:txBody>
      </p:sp>
      <p:pic>
        <p:nvPicPr>
          <p:cNvPr id="12" name="Picture 11" descr="A hand holding a phone&#10;&#10;Description automatically generated">
            <a:extLst>
              <a:ext uri="{FF2B5EF4-FFF2-40B4-BE49-F238E27FC236}">
                <a16:creationId xmlns:a16="http://schemas.microsoft.com/office/drawing/2014/main" id="{3A9B704B-44AF-2CFB-FE09-94C324D44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31" y="3211524"/>
            <a:ext cx="2843784" cy="284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57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5413E-B00C-4598-80B7-E65264EA5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40" y="566928"/>
            <a:ext cx="4717036" cy="795528"/>
          </a:xfrm>
        </p:spPr>
        <p:txBody>
          <a:bodyPr/>
          <a:lstStyle/>
          <a:p>
            <a:r>
              <a:rPr lang="en-US" sz="4400" b="1">
                <a:latin typeface="Afacad" pitchFamily="2" charset="0"/>
                <a:cs typeface="Afacad" pitchFamily="2" charset="0"/>
              </a:rPr>
              <a:t>For Youth, By Youth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81735-3B2E-1BA0-0095-5FE214774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7340" y="1755648"/>
            <a:ext cx="5518660" cy="3730752"/>
          </a:xfrm>
        </p:spPr>
        <p:txBody>
          <a:bodyPr>
            <a:normAutofit/>
          </a:bodyPr>
          <a:lstStyle/>
          <a:p>
            <a:pPr marL="342900" indent="-3429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Supporting Youth up to age 25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with issues of any size, from bullying, to mental health issues, to rumors of violence.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Youth-Centered: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HearMeWA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was created with input from young people across Washington, ensuring it meets their needs.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Guided by Youth: 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Working with the WA State Attorney General’s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Office, t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HearMeWA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Youth Advisory Group helps shape the program’s values, prioritizing trauma-informed and antiracist efforts.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Placeholder 20" descr="A group of people sitting on a bench looking at a phone&#10;&#10;Description automatically generated">
            <a:extLst>
              <a:ext uri="{FF2B5EF4-FFF2-40B4-BE49-F238E27FC236}">
                <a16:creationId xmlns:a16="http://schemas.microsoft.com/office/drawing/2014/main" id="{DBC1F047-2F10-61AD-88A6-DD5EDB6E59A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7" r="26663"/>
          <a:stretch/>
        </p:blipFill>
        <p:spPr>
          <a:xfrm>
            <a:off x="6550925" y="0"/>
            <a:ext cx="5641075" cy="6858000"/>
          </a:xfrm>
        </p:spPr>
      </p:pic>
    </p:spTree>
    <p:extLst>
      <p:ext uri="{BB962C8B-B14F-4D97-AF65-F5344CB8AC3E}">
        <p14:creationId xmlns:p14="http://schemas.microsoft.com/office/powerpoint/2010/main" val="3517055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AE487-02B5-C299-7426-322C12ACE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40" y="457200"/>
            <a:ext cx="3932237" cy="709684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facad" pitchFamily="2" charset="0"/>
                <a:cs typeface="Afacad" pitchFamily="2" charset="0"/>
              </a:rPr>
              <a:t>Tip Responders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C17C095-1A0E-48B0-91DA-3D9EDE7324C0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91D11B-041B-7918-E363-1D33C7EE7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1" r="20823"/>
          <a:stretch/>
        </p:blipFill>
        <p:spPr>
          <a:xfrm>
            <a:off x="6550926" y="0"/>
            <a:ext cx="5688864" cy="6858000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6F26A329-CD09-9853-8A56-129E1376C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411" y="2843472"/>
            <a:ext cx="877361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D9A7D63-9D3D-FFA8-C938-7CF6EF755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7850" y="1344168"/>
            <a:ext cx="5332413" cy="4142232"/>
          </a:xfrm>
        </p:spPr>
        <p:txBody>
          <a:bodyPr>
            <a:normAutofit lnSpcReduction="1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HearMeWA</a:t>
            </a:r>
            <a:r>
              <a:rPr lang="en-US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tip responders play an important role in providing safe, supportive services for Washington youth in need. Examples of these partners include: 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Educators, such as school administrators, counselors, school nurses, </a:t>
            </a:r>
            <a:r>
              <a:rPr lang="en-US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and</a:t>
            </a:r>
            <a:r>
              <a:rPr lang="en-US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college and university staff; 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Behavioral health professionals;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Child Protective Services (CPS) staff;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Law enforcement officials; and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Emergency services.</a:t>
            </a:r>
          </a:p>
        </p:txBody>
      </p:sp>
    </p:spTree>
    <p:extLst>
      <p:ext uri="{BB962C8B-B14F-4D97-AF65-F5344CB8AC3E}">
        <p14:creationId xmlns:p14="http://schemas.microsoft.com/office/powerpoint/2010/main" val="713054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AE487-02B5-C299-7426-322C12ACE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52578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facad" pitchFamily="2" charset="0"/>
                <a:cs typeface="Afacad" pitchFamily="2" charset="0"/>
              </a:rPr>
              <a:t>Made Possible by the Sandy Hook Promise Crisis Center​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60613-8809-75EF-C571-FF0B411EF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1" y="1846883"/>
            <a:ext cx="4903075" cy="3371504"/>
          </a:xfrm>
        </p:spPr>
        <p:txBody>
          <a:bodyPr>
            <a:normAutofit fontScale="92500"/>
          </a:bodyPr>
          <a:lstStyle/>
          <a:p>
            <a:pPr marL="342900" indent="-342900" algn="l" rtl="0" fontAlgn="base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HearMeWA</a:t>
            </a:r>
            <a:r>
              <a:rPr lang="en-US" sz="2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powered by the Sandy Hook Promise Crisis Center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(SHPCC) which receives and responds to every report.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342900" indent="-342900" algn="l" rtl="0" fontAlgn="base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SHPCC is experienced in saving lives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through similar programs across </a:t>
            </a:r>
            <a:br>
              <a:rPr lang="en-US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U.S.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342900" indent="-342900" algn="l" rtl="0" fontAlgn="base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SHPCC's highly-trained, counselors </a:t>
            </a:r>
            <a:br>
              <a:rPr lang="en-US" sz="2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serves 3.5 million youth and provides </a:t>
            </a:r>
            <a:br>
              <a:rPr lang="en-US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24/7 support.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</p:txBody>
      </p:sp>
      <p:pic>
        <p:nvPicPr>
          <p:cNvPr id="7" name="Picture Placeholder 6" descr="A person sitting in a chair in front of computers&#10;&#10;Description automatically generated">
            <a:extLst>
              <a:ext uri="{FF2B5EF4-FFF2-40B4-BE49-F238E27FC236}">
                <a16:creationId xmlns:a16="http://schemas.microsoft.com/office/drawing/2014/main" id="{53018BE5-2675-F7B6-02D5-CCFB8330CBC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5" t="8518" r="22585" b="8148"/>
          <a:stretch/>
        </p:blipFill>
        <p:spPr>
          <a:xfrm>
            <a:off x="6211888" y="0"/>
            <a:ext cx="5980112" cy="605790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0CF1359-8B15-1B15-2761-67FE69F503FE}"/>
              </a:ext>
            </a:extLst>
          </p:cNvPr>
          <p:cNvSpPr/>
          <p:nvPr/>
        </p:nvSpPr>
        <p:spPr>
          <a:xfrm>
            <a:off x="0" y="5925574"/>
            <a:ext cx="12192000" cy="932426"/>
          </a:xfrm>
          <a:prstGeom prst="rect">
            <a:avLst/>
          </a:prstGeom>
          <a:gradFill flip="none" rotWithShape="1">
            <a:gsLst>
              <a:gs pos="3000">
                <a:schemeClr val="tx1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1520EF-4FC3-CA0F-FD89-30DC4381A9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484" y="6081769"/>
            <a:ext cx="915458" cy="62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59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earMeWA">
      <a:dk1>
        <a:srgbClr val="046732"/>
      </a:dk1>
      <a:lt1>
        <a:sysClr val="window" lastClr="FFFFFF"/>
      </a:lt1>
      <a:dk2>
        <a:srgbClr val="232323"/>
      </a:dk2>
      <a:lt2>
        <a:srgbClr val="E5E6E5"/>
      </a:lt2>
      <a:accent1>
        <a:srgbClr val="1CDF79"/>
      </a:accent1>
      <a:accent2>
        <a:srgbClr val="BFE8F1"/>
      </a:accent2>
      <a:accent3>
        <a:srgbClr val="1CDF79"/>
      </a:accent3>
      <a:accent4>
        <a:srgbClr val="BFE8F1"/>
      </a:accent4>
      <a:accent5>
        <a:srgbClr val="1CDF79"/>
      </a:accent5>
      <a:accent6>
        <a:srgbClr val="BFE8F1"/>
      </a:accent6>
      <a:hlink>
        <a:srgbClr val="046732"/>
      </a:hlink>
      <a:folHlink>
        <a:srgbClr val="1CDF79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D9F090F1072C46A9F9CE5A81F1C258" ma:contentTypeVersion="17" ma:contentTypeDescription="Create a new document." ma:contentTypeScope="" ma:versionID="faa0f0872571d007f28f60a00f4a746a">
  <xsd:schema xmlns:xsd="http://www.w3.org/2001/XMLSchema" xmlns:xs="http://www.w3.org/2001/XMLSchema" xmlns:p="http://schemas.microsoft.com/office/2006/metadata/properties" xmlns:ns2="c85e9b22-fc05-4603-b88e-5a4241bc10c7" xmlns:ns3="3d07351c-1c61-4905-b3d1-fb6976ced083" targetNamespace="http://schemas.microsoft.com/office/2006/metadata/properties" ma:root="true" ma:fieldsID="ef4da202756c4c52631f155b41bc5bed" ns2:_="" ns3:_="">
    <xsd:import namespace="c85e9b22-fc05-4603-b88e-5a4241bc10c7"/>
    <xsd:import namespace="3d07351c-1c61-4905-b3d1-fb6976ced0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5e9b22-fc05-4603-b88e-5a4241bc10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72f14dd-86eb-4c46-b415-069336046c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7351c-1c61-4905-b3d1-fb6976ced08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daa1270-daa6-46fd-bd0a-436091b4a866}" ma:internalName="TaxCatchAll" ma:showField="CatchAllData" ma:web="3d07351c-1c61-4905-b3d1-fb6976ced0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5e9b22-fc05-4603-b88e-5a4241bc10c7">
      <Terms xmlns="http://schemas.microsoft.com/office/infopath/2007/PartnerControls"/>
    </lcf76f155ced4ddcb4097134ff3c332f>
    <TaxCatchAll xmlns="3d07351c-1c61-4905-b3d1-fb6976ced083" xsi:nil="true"/>
  </documentManagement>
</p:properties>
</file>

<file path=customXml/itemProps1.xml><?xml version="1.0" encoding="utf-8"?>
<ds:datastoreItem xmlns:ds="http://schemas.openxmlformats.org/officeDocument/2006/customXml" ds:itemID="{2EBCE2E7-4E2B-4F74-B68B-101C3B10EC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5e9b22-fc05-4603-b88e-5a4241bc10c7"/>
    <ds:schemaRef ds:uri="3d07351c-1c61-4905-b3d1-fb6976ced0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136CD4-AF94-41EE-AD98-3833D7CC2D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E6FC09-8439-4C5C-B377-B3A0C4CC9321}">
  <ds:schemaRefs>
    <ds:schemaRef ds:uri="f1114bbc-3fb0-4037-84dc-6e5100e6dda2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eb70deac-81fb-4476-9a57-c6468a4fd442"/>
    <ds:schemaRef ds:uri="http://schemas.microsoft.com/office/2006/metadata/properties"/>
    <ds:schemaRef ds:uri="http://www.w3.org/XML/1998/namespace"/>
    <ds:schemaRef ds:uri="http://purl.org/dc/terms/"/>
    <ds:schemaRef ds:uri="c85e9b22-fc05-4603-b88e-5a4241bc10c7"/>
    <ds:schemaRef ds:uri="3d07351c-1c61-4905-b3d1-fb6976ced08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</TotalTime>
  <Words>294</Words>
  <Application>Microsoft Office PowerPoint</Application>
  <PresentationFormat>Widescreen</PresentationFormat>
  <Paragraphs>25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Free, 24/7 Support for Washington Youth</vt:lpstr>
      <vt:lpstr>PowerPoint Presentation</vt:lpstr>
      <vt:lpstr>For Youth, By Youth</vt:lpstr>
      <vt:lpstr>Tip Responders</vt:lpstr>
      <vt:lpstr>Made Possible by the Sandy Hook Promise Crisis Center​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Ciara Honig</dc:creator>
  <cp:lastModifiedBy>Ciara Honig</cp:lastModifiedBy>
  <cp:revision>6</cp:revision>
  <dcterms:created xsi:type="dcterms:W3CDTF">2024-07-16T17:20:56Z</dcterms:created>
  <dcterms:modified xsi:type="dcterms:W3CDTF">2025-01-16T18:22:09Z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0x010100EFD9F090F1072C46A9F9CE5A81F1C258</vt:lpwstr>
  </property>
  <property fmtid="{D5CDD505-2E9C-101B-9397-08002B2CF9AE}" pid="3" name="MediaServiceImageTags">
    <vt:lpwstr/>
  </property>
</Properties>
</file>